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58" r:id="rId9"/>
    <p:sldId id="266" r:id="rId10"/>
    <p:sldId id="261" r:id="rId11"/>
    <p:sldId id="265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25.9.2024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9182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25.9.2024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9144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25.9.2024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3732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25.9.2024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7711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25.9.2024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0333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25.9.2024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0438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25.9.2024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0326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25.9.2024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3327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25.9.2024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0606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25.9.2024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1072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EBA8-4255-43EA-B0DE-21DBBF96D55E}" type="datetimeFigureOut">
              <a:rPr lang="cs-CZ" smtClean="0"/>
              <a:pPr/>
              <a:t>25.9.2024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6024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9EBA8-4255-43EA-B0DE-21DBBF96D55E}" type="datetimeFigureOut">
              <a:rPr lang="cs-CZ" smtClean="0"/>
              <a:pPr/>
              <a:t>25.9.2024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A15B8-EECC-46FF-B408-663D32807E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6024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vsps.cz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62" y="3327479"/>
            <a:ext cx="6858000" cy="1177529"/>
          </a:xfrm>
        </p:spPr>
        <p:txBody>
          <a:bodyPr>
            <a:noAutofit/>
          </a:bodyPr>
          <a:lstStyle/>
          <a:p>
            <a:r>
              <a:rPr lang="cs-CZ" sz="8000" dirty="0">
                <a:latin typeface="+mn-lt"/>
              </a:rPr>
              <a:t>PPF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0575" y="4435078"/>
            <a:ext cx="7419975" cy="1241822"/>
          </a:xfrm>
        </p:spPr>
        <p:txBody>
          <a:bodyPr>
            <a:noAutofit/>
          </a:bodyPr>
          <a:lstStyle/>
          <a:p>
            <a:r>
              <a:rPr lang="cs-CZ" sz="4400" dirty="0"/>
              <a:t>Úvodní informace o organizaci a průběhu studia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3623" y="580343"/>
            <a:ext cx="2453878" cy="238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312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36187" y="116732"/>
            <a:ext cx="8881353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30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3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endParaRPr lang="cs-CZ" sz="3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1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1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Základní literatura je uvedena v letáku Informace k ukončení ročníku.</a:t>
            </a:r>
          </a:p>
          <a:p>
            <a:pPr algn="just">
              <a:buFont typeface="Arial" pitchFamily="34" charset="0"/>
              <a:buChar char="•"/>
            </a:pPr>
            <a:endParaRPr lang="cs-CZ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Literaturu k přednáškám a seminářům uvádějí přednášející.</a:t>
            </a:r>
          </a:p>
          <a:p>
            <a:pPr algn="just"/>
            <a:endParaRPr lang="cs-CZ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93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55642" y="155646"/>
            <a:ext cx="886189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Kontaktní informace:</a:t>
            </a:r>
          </a:p>
          <a:p>
            <a:pPr algn="just"/>
            <a:endParaRPr lang="cs-CZ" sz="9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Kontaktní adresa: PVŠPS-PPF, Hekrova 805, Praha 4, 149 00</a:t>
            </a:r>
          </a:p>
          <a:p>
            <a:pPr>
              <a:buFont typeface="Arial" pitchFamily="34" charset="0"/>
              <a:buChar char="•"/>
            </a:pPr>
            <a:endParaRPr lang="cs-CZ" sz="9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 smtClean="0"/>
              <a:t>Telefon: </a:t>
            </a:r>
            <a:r>
              <a:rPr lang="cs-CZ" sz="2000" dirty="0" smtClean="0"/>
              <a:t>267 913 634	         </a:t>
            </a:r>
          </a:p>
          <a:p>
            <a:pPr>
              <a:buFont typeface="Arial" pitchFamily="34" charset="0"/>
              <a:buChar char="•"/>
            </a:pPr>
            <a:endParaRPr lang="cs-CZ" sz="9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E‑mail: ppf@pvsps.cz	     </a:t>
            </a:r>
          </a:p>
          <a:p>
            <a:pPr>
              <a:buFont typeface="Arial" pitchFamily="34" charset="0"/>
              <a:buChar char="•"/>
            </a:pPr>
            <a:endParaRPr lang="cs-CZ" sz="9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Internetová adresa: </a:t>
            </a:r>
            <a:r>
              <a:rPr lang="cs-CZ" sz="2000" dirty="0" smtClean="0">
                <a:hlinkClick r:id="rId2"/>
              </a:rPr>
              <a:t>www.pvsps.cz</a:t>
            </a:r>
            <a:endParaRPr lang="cs-CZ" sz="2000" dirty="0" smtClean="0"/>
          </a:p>
          <a:p>
            <a:r>
              <a:rPr lang="cs-CZ" dirty="0" smtClean="0"/>
              <a:t>…………………………………………………………………………………………………………………………………</a:t>
            </a:r>
          </a:p>
          <a:p>
            <a:r>
              <a:rPr lang="cs-CZ" sz="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H. Králová - studijní oddělení: </a:t>
            </a:r>
            <a:r>
              <a:rPr lang="cs-CZ" sz="2000" i="1" dirty="0" smtClean="0"/>
              <a:t>PPF,</a:t>
            </a:r>
            <a:r>
              <a:rPr lang="cs-CZ" sz="2000" dirty="0" smtClean="0"/>
              <a:t> </a:t>
            </a:r>
            <a:r>
              <a:rPr lang="cs-CZ" sz="2000" i="1" dirty="0" smtClean="0"/>
              <a:t>víkendové semináře</a:t>
            </a:r>
          </a:p>
          <a:p>
            <a:r>
              <a:rPr lang="cs-CZ" sz="2000" dirty="0" smtClean="0"/>
              <a:t>  (bcstudijni@pvsps.cz), tel. 267 913 634, 777 326 016</a:t>
            </a:r>
          </a:p>
          <a:p>
            <a:endParaRPr lang="cs-CZ" sz="9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H. Drábková:</a:t>
            </a:r>
            <a:r>
              <a:rPr lang="cs-CZ" sz="2000" i="1" dirty="0" smtClean="0"/>
              <a:t> PPF speciální dotazy</a:t>
            </a:r>
          </a:p>
          <a:p>
            <a:r>
              <a:rPr lang="cs-CZ" sz="2000" i="1" dirty="0" smtClean="0"/>
              <a:t> </a:t>
            </a:r>
            <a:r>
              <a:rPr lang="cs-CZ" sz="2000" dirty="0" smtClean="0"/>
              <a:t> (ppf@pvsps.cz), tel. 777 326 100</a:t>
            </a:r>
          </a:p>
          <a:p>
            <a:endParaRPr lang="cs-CZ" sz="9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M. </a:t>
            </a:r>
            <a:r>
              <a:rPr lang="cs-CZ" sz="2000" dirty="0" err="1" smtClean="0"/>
              <a:t>Stoulilová</a:t>
            </a:r>
            <a:r>
              <a:rPr lang="cs-CZ" sz="2000" dirty="0" smtClean="0"/>
              <a:t>: </a:t>
            </a:r>
            <a:r>
              <a:rPr lang="cs-CZ" sz="2000" i="1" dirty="0" smtClean="0"/>
              <a:t>faktury, platby</a:t>
            </a:r>
          </a:p>
          <a:p>
            <a:r>
              <a:rPr lang="cs-CZ" sz="2000" dirty="0" smtClean="0"/>
              <a:t>  (spravni@pvsps.cz), tel. 777 326 331</a:t>
            </a:r>
          </a:p>
          <a:p>
            <a:endParaRPr lang="cs-CZ" sz="9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M. Větrovcová: </a:t>
            </a:r>
            <a:r>
              <a:rPr lang="cs-CZ" sz="2000" i="1" dirty="0" smtClean="0"/>
              <a:t>výcviky</a:t>
            </a:r>
          </a:p>
          <a:p>
            <a:r>
              <a:rPr lang="cs-CZ" sz="2000" dirty="0" smtClean="0"/>
              <a:t>  (provozni@pvsps.cz), tel. 267 913 </a:t>
            </a:r>
            <a:r>
              <a:rPr lang="cs-CZ" sz="2000" dirty="0" smtClean="0"/>
              <a:t>634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 smtClean="0"/>
              <a:t>S. Kolková: </a:t>
            </a:r>
            <a:r>
              <a:rPr lang="cs-CZ" sz="2000" i="1" dirty="0" smtClean="0"/>
              <a:t>nové výcviky</a:t>
            </a:r>
            <a:endParaRPr lang="cs-CZ" sz="2000" i="1" dirty="0" smtClean="0"/>
          </a:p>
          <a:p>
            <a:r>
              <a:rPr lang="cs-CZ" sz="2000" dirty="0" smtClean="0"/>
              <a:t>  </a:t>
            </a:r>
            <a:r>
              <a:rPr lang="cs-CZ" sz="2000" dirty="0" smtClean="0"/>
              <a:t>(kurzy@</a:t>
            </a:r>
            <a:r>
              <a:rPr lang="cs-CZ" sz="2000" dirty="0" err="1" smtClean="0"/>
              <a:t>pvsps.cz</a:t>
            </a:r>
            <a:r>
              <a:rPr lang="cs-CZ" sz="2000" dirty="0" smtClean="0"/>
              <a:t>)</a:t>
            </a:r>
            <a:endParaRPr lang="cs-CZ" sz="2000" dirty="0" smtClean="0"/>
          </a:p>
          <a:p>
            <a:endParaRPr lang="cs-CZ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5915" y="603115"/>
            <a:ext cx="88521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b="1" dirty="0" smtClean="0"/>
              <a:t>Praktické informace</a:t>
            </a:r>
          </a:p>
          <a:p>
            <a:endParaRPr lang="cs-CZ" sz="3000" b="1" i="1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šatna – na konci chodby v přízemí (po celou dobu trvání PPF)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toalety – na konci chodby v každém patře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možnost jednoduchého přespání v budově školy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krabička na odezvy – rádi se od vás dozvíme, co si myslíte, co se Vám zde líbí a nelíbí</a:t>
            </a:r>
          </a:p>
          <a:p>
            <a:r>
              <a:rPr lang="cs-CZ" i="1" dirty="0" smtClean="0"/>
              <a:t> </a:t>
            </a:r>
            <a:r>
              <a:rPr lang="cs-CZ" dirty="0" smtClean="0"/>
              <a:t> </a:t>
            </a:r>
            <a:endParaRPr lang="cs-CZ" sz="24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2373" y="301556"/>
            <a:ext cx="8608979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b="1" dirty="0" smtClean="0"/>
              <a:t>Obsah studia </a:t>
            </a:r>
            <a:r>
              <a:rPr lang="cs-CZ" sz="2100" dirty="0" smtClean="0"/>
              <a:t>(v průběhu 3 let)</a:t>
            </a:r>
          </a:p>
          <a:p>
            <a:endParaRPr lang="cs-CZ" sz="800" b="1" i="1" dirty="0" smtClean="0"/>
          </a:p>
          <a:p>
            <a:endParaRPr lang="cs-CZ" sz="800" b="1" i="1" dirty="0" smtClean="0"/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 </a:t>
            </a:r>
            <a:r>
              <a:rPr lang="cs-CZ" sz="2100" b="1" dirty="0" smtClean="0"/>
              <a:t>Psychoterapie obecně: </a:t>
            </a:r>
            <a:r>
              <a:rPr lang="cs-CZ" sz="2100" dirty="0" smtClean="0"/>
              <a:t>rozdělení na směry, psychoterapeutický vztah, rozhovor, změna, působení a další</a:t>
            </a:r>
          </a:p>
          <a:p>
            <a:endParaRPr lang="cs-CZ" sz="1000" b="1" dirty="0" smtClean="0"/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 </a:t>
            </a:r>
            <a:r>
              <a:rPr lang="cs-CZ" sz="2100" b="1" dirty="0" smtClean="0"/>
              <a:t>Jednotlivé psychoterapeutické směry:  </a:t>
            </a:r>
            <a:r>
              <a:rPr lang="cs-CZ" sz="2100" dirty="0" smtClean="0"/>
              <a:t>daseinsanalýza, psychoanalytická psychoterapie, transakční analýza, rogersovská psychoterapie, jungovská psychoterapie, kognitivně-behaviorální terapie, logoterapie, rodinná terapie  a další</a:t>
            </a:r>
          </a:p>
          <a:p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 </a:t>
            </a:r>
            <a:r>
              <a:rPr lang="cs-CZ" sz="2100" b="1" dirty="0" smtClean="0"/>
              <a:t>Psychoterapie zaměřená na různé oblasti</a:t>
            </a:r>
            <a:r>
              <a:rPr lang="cs-CZ" sz="2100" dirty="0" smtClean="0"/>
              <a:t>: psychosomatika, psychoterapie návykových nemocí, psychoterapie ve stáří, psychoterapie u dětí, trauma a další</a:t>
            </a:r>
          </a:p>
          <a:p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 </a:t>
            </a:r>
            <a:r>
              <a:rPr lang="cs-CZ" sz="2100" b="1" dirty="0" smtClean="0"/>
              <a:t>Psychologie</a:t>
            </a:r>
            <a:r>
              <a:rPr lang="cs-CZ" sz="2100" dirty="0" smtClean="0"/>
              <a:t>: psychologie osobnosti, vývojová psychologie a psychopatologie, sociální psychologie a další</a:t>
            </a:r>
          </a:p>
          <a:p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 </a:t>
            </a:r>
            <a:r>
              <a:rPr lang="cs-CZ" sz="2100" b="1" dirty="0" smtClean="0"/>
              <a:t>Příbuzné obory</a:t>
            </a:r>
            <a:r>
              <a:rPr lang="cs-CZ" sz="2100" dirty="0" smtClean="0"/>
              <a:t>:  psychiatrie, filosofie, antropologie, spiritualita a další</a:t>
            </a:r>
          </a:p>
          <a:p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 </a:t>
            </a:r>
            <a:r>
              <a:rPr lang="cs-CZ" sz="2100" b="1" dirty="0" smtClean="0"/>
              <a:t>Různá další témata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42668" y="525292"/>
            <a:ext cx="2372913" cy="227525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175099" y="2714016"/>
            <a:ext cx="8754893" cy="3709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200" dirty="0" smtClean="0"/>
              <a:t>Vítáme Vás v novém školním roce.</a:t>
            </a:r>
          </a:p>
          <a:p>
            <a:pPr algn="ctr">
              <a:lnSpc>
                <a:spcPct val="150000"/>
              </a:lnSpc>
            </a:pPr>
            <a:r>
              <a:rPr lang="cs-CZ" sz="3200" dirty="0" smtClean="0"/>
              <a:t>Těšíme se na společná setkávání a přejeme Vám , abyste zde strávili čas naplněný užitečným věděním a setkáváním s našimi předními odborníky a spolustudenty. </a:t>
            </a:r>
            <a:endParaRPr lang="cs-CZ" sz="32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0025" y="581025"/>
            <a:ext cx="871537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Podmínkou k ukončení každého ročníku </a:t>
            </a:r>
            <a:r>
              <a:rPr lang="cs-CZ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je:</a:t>
            </a:r>
          </a:p>
          <a:p>
            <a:pPr algn="just"/>
            <a:endParaRPr lang="cs-CZ" sz="2000" dirty="0">
              <a:ea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lang="cs-CZ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Účast na 8 přednáškových víkendech</a:t>
            </a:r>
          </a:p>
          <a:p>
            <a:pPr algn="just"/>
            <a:endParaRPr lang="cs-CZ" sz="2000" dirty="0">
              <a:ea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rabicPeriod" startAt="2"/>
            </a:pPr>
            <a:r>
              <a:rPr lang="cs-CZ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Dva zápočty za semináře</a:t>
            </a:r>
          </a:p>
          <a:p>
            <a:pPr algn="just"/>
            <a:r>
              <a:rPr lang="cs-CZ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Zápočet lze získat za:</a:t>
            </a:r>
          </a:p>
          <a:p>
            <a:pPr algn="just"/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     a) absolvování cyklu seminářů (4 krátké semináře)</a:t>
            </a:r>
          </a:p>
          <a:p>
            <a:pPr algn="just"/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nebo  b) absolvování víkendového semináře</a:t>
            </a:r>
            <a:endParaRPr lang="cs-CZ" sz="2800" dirty="0">
              <a:ea typeface="Times New Roman" panose="02020603050405020304" pitchFamily="18" charset="0"/>
            </a:endParaRPr>
          </a:p>
          <a:p>
            <a:pPr algn="just"/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(Zápočty za jeden ročník musí být za semináře na různá témata.)</a:t>
            </a:r>
          </a:p>
          <a:p>
            <a:pPr algn="just"/>
            <a:endParaRPr lang="cs-CZ" sz="2000" dirty="0">
              <a:ea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rabicPeriod" startAt="3"/>
            </a:pPr>
            <a:r>
              <a:rPr lang="cs-CZ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Uzavření příslušného ročníku</a:t>
            </a:r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1. ročník - klasifikovaný zápočet		</a:t>
            </a:r>
          </a:p>
          <a:p>
            <a:pPr algn="just"/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2. ročník - zkouška</a:t>
            </a:r>
            <a:endParaRPr lang="cs-CZ" sz="2800" dirty="0">
              <a:ea typeface="Times New Roman" panose="02020603050405020304" pitchFamily="18" charset="0"/>
            </a:endParaRPr>
          </a:p>
          <a:p>
            <a:pPr algn="just"/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3. ročník - závěrečná práce</a:t>
            </a:r>
            <a:endParaRPr lang="cs-CZ" sz="28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83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3351" y="400051"/>
            <a:ext cx="8772526" cy="6255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1. Účast na 8 přednáškových víkendech</a:t>
            </a:r>
          </a:p>
          <a:p>
            <a:pPr algn="just"/>
            <a:endParaRPr lang="cs-CZ" sz="105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Ke vstupu na přednášky vás opravňuje barevná kartička, kterou jste dostali u zápisu.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Účast na přednáškovém víkendu se zaznamenává do indexu – za každý víkend dostanete jedno razítko (za oba dva dny dohromady jedno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Absolvování 8 přednáškových víkendů není vázáno na jeden školní rok. Tzn. že když se Vám stane, že se v jednom roce účastníte jen sedmi víkendů, můžete si další víkendy doplnit v příštím roce. V jednom školním roce je 9 víkendů.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Pokud se víkendu nezúčastníte, účast Vám propadne.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Na internetu jsou přístupné některé prezentace k přednáškám (s heslem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4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8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1450" y="180975"/>
            <a:ext cx="8782050" cy="6609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2. Dva zápočty za semináře</a:t>
            </a:r>
          </a:p>
          <a:p>
            <a:pPr algn="just"/>
            <a:endParaRPr lang="cs-CZ" sz="75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Zápočet lze získat za:</a:t>
            </a:r>
          </a:p>
          <a:p>
            <a:pPr algn="just"/>
            <a:endParaRPr lang="cs-CZ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 algn="just">
              <a:buAutoNum type="alphaLcParenR"/>
            </a:pPr>
            <a:r>
              <a:rPr lang="cs-CZ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cyklus seminářů 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- 4 krátké semináře, které se konají na jedno Vámi vybrané téma vždy v pátek ve stejnou dobu před přednáškami PPF čtyři měsíce po sobě:</a:t>
            </a:r>
          </a:p>
          <a:p>
            <a:pPr algn="just"/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Podzimní cyklus: říjen-únor     Jarní cyklus: březen-červen</a:t>
            </a:r>
          </a:p>
          <a:p>
            <a:pPr algn="just"/>
            <a:endParaRPr lang="cs-CZ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Na cyklus seminářů se přihlašuje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přes e-shop nebo případně </a:t>
            </a:r>
            <a:r>
              <a:rPr lang="cs-CZ" sz="2400" dirty="0" smtClean="0"/>
              <a:t>na </a:t>
            </a:r>
            <a:r>
              <a:rPr lang="cs-CZ" sz="2400" dirty="0"/>
              <a:t>místě během víkendu PPF, </a:t>
            </a:r>
            <a:r>
              <a:rPr lang="cs-CZ" sz="2400" dirty="0" smtClean="0"/>
              <a:t>kde se platí v </a:t>
            </a:r>
            <a:r>
              <a:rPr lang="cs-CZ" sz="2400" dirty="0"/>
              <a:t>hotovosti </a:t>
            </a:r>
            <a:r>
              <a:rPr lang="cs-CZ" sz="2400" dirty="0" smtClean="0"/>
              <a:t>(1100,-).</a:t>
            </a: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Dostanete kartičku, do které se zaznamenává účast nálepkou za každý měsíc.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Na základě kartičky se 4 nálepkami dostanete do indexu zápočet.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Zameškanou účast si můžete nahradit účastí v dalším běhu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semináře (případně v náhradním semináři). 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Pokud nemáte doloženou nemoc, náhradní seminář je nutné zaplatit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280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,-).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40375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4300" y="302360"/>
            <a:ext cx="88392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2. Dva zápočty za semináře</a:t>
            </a:r>
          </a:p>
          <a:p>
            <a:pPr algn="just"/>
            <a:endParaRPr lang="cs-CZ" sz="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Zápočet lze získat za:</a:t>
            </a:r>
          </a:p>
          <a:p>
            <a:pPr algn="just"/>
            <a:endParaRPr lang="cs-CZ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lphaLcParenR" startAt="2"/>
            </a:pPr>
            <a:r>
              <a:rPr lang="cs-CZ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víkendový seminář</a:t>
            </a: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. Koná se většinou o víkendu, mimo termín přednášek PPF.</a:t>
            </a:r>
          </a:p>
          <a:p>
            <a:pPr algn="just"/>
            <a:endParaRPr lang="cs-CZ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Na víkendový seminář se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přihlašuje přes e-shop.</a:t>
            </a:r>
            <a:endParaRPr lang="cs-CZ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/>
              <a:t>   </a:t>
            </a:r>
            <a:endParaRPr lang="cs-CZ" sz="1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Na semináři dostanete potvrzení a na základě něj zápočet do indexu.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Pokud se nemůžete zúčastnit, je nutné to oznámit co nejdříve na studijní oddělení, platí se storno poplatky uvedené </a:t>
            </a: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v obchodních podmínkách při přihlašování.</a:t>
            </a:r>
            <a:endParaRPr lang="cs-CZ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2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0501" y="238125"/>
            <a:ext cx="8762999" cy="3701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2. Dva zápočty za semináře</a:t>
            </a:r>
          </a:p>
          <a:p>
            <a:pPr algn="just"/>
            <a:endParaRPr lang="cs-CZ" sz="2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Zápočty za jeden ročník musí být za semináře na různá témata. (Pokud máte dva semináře na stejné téma, může se vám jeden započítat do dalšího ročníku.)</a:t>
            </a:r>
          </a:p>
          <a:p>
            <a:pPr algn="just"/>
            <a:endParaRPr lang="cs-CZ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Absolvování seminářů </a:t>
            </a:r>
            <a:r>
              <a:rPr lang="cs-CZ" sz="2400" dirty="0" smtClean="0">
                <a:ea typeface="Times New Roman" panose="02020603050405020304" pitchFamily="18" charset="0"/>
              </a:rPr>
              <a:t>není </a:t>
            </a:r>
            <a:r>
              <a:rPr lang="cs-CZ" sz="2400" dirty="0">
                <a:ea typeface="Times New Roman" panose="02020603050405020304" pitchFamily="18" charset="0"/>
              </a:rPr>
              <a:t>vázáno na školní rok nebo podzimní a jarní semestr. Tzn. že můžete mít např. v jednom roce 3 zápočty za semináře a ve druhém jen jeden. </a:t>
            </a:r>
            <a:endParaRPr lang="cs-CZ" sz="135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135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23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1925" y="295276"/>
            <a:ext cx="873442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3. Uzavření příslušného ročníku</a:t>
            </a:r>
            <a:r>
              <a:rPr lang="cs-CZ" sz="3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cs-CZ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cs-CZ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1. ročník - klasifikovaný zápočet		</a:t>
            </a:r>
          </a:p>
          <a:p>
            <a:pPr algn="just"/>
            <a:r>
              <a:rPr lang="cs-CZ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2. ročník - zkouška</a:t>
            </a:r>
            <a:endParaRPr lang="cs-CZ" sz="2400" b="1" dirty="0" smtClean="0">
              <a:ea typeface="Times New Roman" panose="02020603050405020304" pitchFamily="18" charset="0"/>
            </a:endParaRPr>
          </a:p>
          <a:p>
            <a:pPr algn="just"/>
            <a:r>
              <a:rPr lang="cs-CZ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3. ročník - závěrečná práce</a:t>
            </a:r>
          </a:p>
          <a:p>
            <a:pPr algn="just"/>
            <a:endParaRPr lang="cs-CZ" sz="24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/>
              <a:t>Termíny</a:t>
            </a:r>
            <a:r>
              <a:rPr lang="cs-CZ" sz="2400" dirty="0"/>
              <a:t> k uzavření jednotlivých ročníků </a:t>
            </a:r>
            <a:endParaRPr lang="cs-CZ" sz="2400" dirty="0" smtClean="0"/>
          </a:p>
          <a:p>
            <a:r>
              <a:rPr lang="cs-CZ" sz="2000" dirty="0" smtClean="0"/>
              <a:t>(</a:t>
            </a:r>
            <a:r>
              <a:rPr lang="cs-CZ" sz="2000" dirty="0"/>
              <a:t>které jsou v každém roce stejné, platí se </a:t>
            </a:r>
            <a:r>
              <a:rPr lang="cs-CZ" sz="2000" dirty="0" smtClean="0"/>
              <a:t>přes e-</a:t>
            </a:r>
            <a:r>
              <a:rPr lang="cs-CZ" sz="2000" dirty="0" err="1" smtClean="0"/>
              <a:t>shop</a:t>
            </a:r>
            <a:r>
              <a:rPr lang="cs-CZ" sz="2000" dirty="0" smtClean="0"/>
              <a:t>):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400" b="1" dirty="0" smtClean="0"/>
              <a:t>říjen</a:t>
            </a:r>
            <a:r>
              <a:rPr lang="cs-CZ" sz="2400" b="1" dirty="0"/>
              <a:t>, únor</a:t>
            </a:r>
            <a:r>
              <a:rPr lang="cs-CZ" sz="2400" dirty="0"/>
              <a:t>	</a:t>
            </a:r>
            <a:r>
              <a:rPr lang="cs-CZ" sz="2400" dirty="0" smtClean="0"/>
              <a:t>    - </a:t>
            </a:r>
            <a:r>
              <a:rPr lang="cs-CZ" sz="2400" dirty="0"/>
              <a:t>zápočet </a:t>
            </a:r>
            <a:r>
              <a:rPr lang="cs-CZ" sz="2400" dirty="0" smtClean="0"/>
              <a:t>po	</a:t>
            </a:r>
            <a:r>
              <a:rPr lang="cs-CZ" sz="2400" dirty="0"/>
              <a:t>	</a:t>
            </a:r>
            <a:r>
              <a:rPr lang="cs-CZ" sz="2400" dirty="0" smtClean="0"/>
              <a:t>    </a:t>
            </a:r>
            <a:r>
              <a:rPr lang="cs-CZ" sz="2400" b="1" dirty="0" smtClean="0"/>
              <a:t>1</a:t>
            </a:r>
            <a:r>
              <a:rPr lang="cs-CZ" sz="2400" b="1" dirty="0"/>
              <a:t>. ročníku</a:t>
            </a:r>
            <a:r>
              <a:rPr lang="cs-CZ" sz="2400" dirty="0"/>
              <a:t>	(cena </a:t>
            </a:r>
            <a:r>
              <a:rPr lang="cs-CZ" sz="2400" dirty="0" smtClean="0"/>
              <a:t>400 </a:t>
            </a:r>
            <a:r>
              <a:rPr lang="cs-CZ" sz="2400" dirty="0"/>
              <a:t>Kč)</a:t>
            </a:r>
          </a:p>
          <a:p>
            <a:r>
              <a:rPr lang="cs-CZ" sz="2400" b="1" dirty="0" smtClean="0"/>
              <a:t>listopad</a:t>
            </a:r>
            <a:r>
              <a:rPr lang="cs-CZ" sz="2400" b="1" dirty="0"/>
              <a:t>, </a:t>
            </a:r>
            <a:r>
              <a:rPr lang="cs-CZ" sz="2400" b="1" dirty="0" smtClean="0"/>
              <a:t>duben  </a:t>
            </a:r>
            <a:r>
              <a:rPr lang="cs-CZ" sz="2400" dirty="0" smtClean="0"/>
              <a:t>- </a:t>
            </a:r>
            <a:r>
              <a:rPr lang="cs-CZ" sz="2400" dirty="0"/>
              <a:t>zkouška po	</a:t>
            </a:r>
            <a:r>
              <a:rPr lang="cs-CZ" sz="2400" dirty="0" smtClean="0"/>
              <a:t>	    </a:t>
            </a:r>
            <a:r>
              <a:rPr lang="cs-CZ" sz="2400" b="1" dirty="0" smtClean="0"/>
              <a:t>2</a:t>
            </a:r>
            <a:r>
              <a:rPr lang="cs-CZ" sz="2400" b="1" dirty="0"/>
              <a:t>. ročníku</a:t>
            </a:r>
            <a:r>
              <a:rPr lang="cs-CZ" sz="2400" dirty="0"/>
              <a:t>	(cena </a:t>
            </a:r>
            <a:r>
              <a:rPr lang="cs-CZ" sz="2400" dirty="0" smtClean="0"/>
              <a:t>600 </a:t>
            </a:r>
            <a:r>
              <a:rPr lang="cs-CZ" sz="2400" dirty="0"/>
              <a:t>Kč)</a:t>
            </a:r>
          </a:p>
          <a:p>
            <a:r>
              <a:rPr lang="cs-CZ" sz="2400" b="1" dirty="0" smtClean="0"/>
              <a:t>červen</a:t>
            </a:r>
            <a:r>
              <a:rPr lang="cs-CZ" sz="2400" b="1" dirty="0"/>
              <a:t>, září</a:t>
            </a:r>
            <a:r>
              <a:rPr lang="cs-CZ" sz="2400" dirty="0"/>
              <a:t>	</a:t>
            </a:r>
            <a:r>
              <a:rPr lang="cs-CZ" sz="2400" dirty="0" smtClean="0"/>
              <a:t>    - </a:t>
            </a:r>
            <a:r>
              <a:rPr lang="cs-CZ" sz="2400" dirty="0"/>
              <a:t>závěrečná práce </a:t>
            </a:r>
            <a:r>
              <a:rPr lang="cs-CZ" sz="2400" dirty="0" smtClean="0"/>
              <a:t>po   </a:t>
            </a:r>
            <a:r>
              <a:rPr lang="cs-CZ" sz="2400" b="1" dirty="0" smtClean="0"/>
              <a:t>3</a:t>
            </a:r>
            <a:r>
              <a:rPr lang="cs-CZ" sz="2400" b="1" dirty="0"/>
              <a:t>. ročníku</a:t>
            </a:r>
            <a:r>
              <a:rPr lang="cs-CZ" sz="2400" dirty="0"/>
              <a:t>	(cena </a:t>
            </a:r>
            <a:r>
              <a:rPr lang="cs-CZ" sz="2400" dirty="0" smtClean="0"/>
              <a:t>1200 </a:t>
            </a:r>
            <a:r>
              <a:rPr lang="cs-CZ" sz="2400" dirty="0"/>
              <a:t>Kč)</a:t>
            </a:r>
          </a:p>
          <a:p>
            <a:pPr algn="just"/>
            <a:endParaRPr lang="cs-CZ" sz="24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ea typeface="Times New Roman" panose="02020603050405020304" pitchFamily="18" charset="0"/>
              </a:rPr>
              <a:t>Na zkoušku a zápočet se přihlašuje na přednáškovém víkendu měsíc předem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400" dirty="0" smtClean="0"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ea typeface="Times New Roman" panose="02020603050405020304" pitchFamily="18" charset="0"/>
              </a:rPr>
              <a:t>Podrobnější informace jsou v letáku Podmínky k ukončení ročníku</a:t>
            </a:r>
            <a:endParaRPr lang="cs-CZ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99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5250" y="226926"/>
            <a:ext cx="88392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ea typeface="Times New Roman" panose="02020603050405020304" pitchFamily="18" charset="0"/>
              </a:rPr>
              <a:t>Časové rozložení studia záleží na Vás.</a:t>
            </a:r>
          </a:p>
          <a:p>
            <a:endParaRPr lang="cs-CZ" sz="2400" b="1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Absolvování 8 přednáškových víkendů není vázáno na jeden školní rok. Tzn. že když se Vám stane, že se v jednom roce účastníte jen sedmi víkendů, můžete si další víkendy doplnit v příštím roce. V jednom školním roce je 9 víkendů.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Absolvování </a:t>
            </a:r>
            <a:r>
              <a:rPr lang="cs-CZ" sz="2400">
                <a:ea typeface="Times New Roman" panose="02020603050405020304" pitchFamily="18" charset="0"/>
              </a:rPr>
              <a:t>seminářů </a:t>
            </a:r>
            <a:r>
              <a:rPr lang="cs-CZ" sz="2400" smtClean="0">
                <a:ea typeface="Times New Roman" panose="02020603050405020304" pitchFamily="18" charset="0"/>
              </a:rPr>
              <a:t>není </a:t>
            </a:r>
            <a:r>
              <a:rPr lang="cs-CZ" sz="2400" dirty="0">
                <a:ea typeface="Times New Roman" panose="02020603050405020304" pitchFamily="18" charset="0"/>
              </a:rPr>
              <a:t>vázáno na školní rok nebo podzimní a jarní semestr. Tzn. že můžete mít např. v jednom roce 3 zápočty za semináře a ve druhém jen jeden.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Zápočet, zkoušku můžete skládat vždy po splnění výše uvedených podmínek za jeden ročník. Termín si můžete vybrat z nabízených termínů.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Ve studiu můžete stále pokračovat, i když neuzavřete ročník.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xmlns="" val="607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6732" y="184828"/>
            <a:ext cx="886189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30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3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  <a:p>
            <a:pPr algn="just"/>
            <a:endParaRPr lang="cs-CZ" sz="30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Každý měsíc dostanete program přednášek a další informace – program seminářů, změny, organizační oznámení, nabídky akcí.</a:t>
            </a:r>
          </a:p>
          <a:p>
            <a:pPr algn="just">
              <a:buFont typeface="Arial" pitchFamily="34" charset="0"/>
              <a:buChar char="•"/>
            </a:pPr>
            <a:endParaRPr lang="cs-CZ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Kontaktní informace</a:t>
            </a:r>
          </a:p>
          <a:p>
            <a:pPr algn="just">
              <a:buFont typeface="Arial" pitchFamily="34" charset="0"/>
              <a:buChar char="•"/>
            </a:pPr>
            <a:endParaRPr lang="cs-CZ" sz="24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Čtěte prosím program, najdete tam všechny potřebné informace </a:t>
            </a:r>
          </a:p>
          <a:p>
            <a:pPr algn="just">
              <a:buFont typeface="Arial" pitchFamily="34" charset="0"/>
              <a:buChar char="•"/>
            </a:pPr>
            <a:endParaRPr lang="cs-CZ" sz="24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621</TotalTime>
  <Words>613</Words>
  <Application>Microsoft Office PowerPoint</Application>
  <PresentationFormat>Předvádění na obrazovce (4:3)</PresentationFormat>
  <Paragraphs>147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PPF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PPF</dc:title>
  <dc:creator>Hanka</dc:creator>
  <cp:lastModifiedBy>Hanka2015</cp:lastModifiedBy>
  <cp:revision>38</cp:revision>
  <dcterms:created xsi:type="dcterms:W3CDTF">2014-09-21T17:15:34Z</dcterms:created>
  <dcterms:modified xsi:type="dcterms:W3CDTF">2024-09-25T17:02:30Z</dcterms:modified>
</cp:coreProperties>
</file>